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943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2011680"/>
            <a:ext cx="5486400" cy="5486400"/>
          </a:xfrm>
          <a:prstGeom prst="ellipse">
            <a:avLst/>
          </a:prstGeom>
          <a:solidFill>
            <a:srgbClr val="08154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2377440" y="4206240"/>
            <a:ext cx="4754880" cy="4754880"/>
          </a:xfrm>
          <a:prstGeom prst="ellipse">
            <a:avLst/>
          </a:prstGeom>
          <a:solidFill>
            <a:srgbClr val="081547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Logo_2024_-_Fundo_Removi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236" y="502920"/>
            <a:ext cx="1554480" cy="1554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331720"/>
            <a:ext cx="103601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4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14400" y="2788920"/>
            <a:ext cx="10360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Contribuição sobre Bens e Serviços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508760" y="370332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3FA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Entenda de forma simples: conceitos, créditos, débitos e impactos nos regimes tributários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14400" y="5989320"/>
            <a:ext cx="103601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EB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Roteiro de apresentação  •  Setembro / 2026</a:t>
            </a:r>
            <a:endParaRPr lang="en-US" sz="1100" dirty="0"/>
          </a:p>
        </p:txBody>
      </p:sp>
      <p:pic>
        <p:nvPicPr>
          <p:cNvPr id="9" name="Image 1" descr="Logo_2024_-_Fundo_Removi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EB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EB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12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Cinco perguntas para revisão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234440" y="1554480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234440" y="155448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874520" y="1417320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2103120" y="1417320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significa CBS?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234440" y="2395728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1234440" y="239572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874520" y="2258568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2103120" y="2258568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é o regime não cumulativo?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234440" y="3236976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1234440" y="3236976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74520" y="3099816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2103120" y="3099816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a diferença entre crédito e débito?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1234440" y="4078224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1234440" y="407822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874520" y="3941064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2103120" y="3941064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Todas as empresas terão o mesmo impacto?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234440" y="4919472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1234440" y="491947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1874520" y="4782312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2103120" y="4782312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CBS necessariamente aumentará a carga do Simples Nacional?</a:t>
            </a:r>
            <a:endParaRPr lang="en-US" sz="1400" dirty="0"/>
          </a:p>
        </p:txBody>
      </p:sp>
      <p:pic>
        <p:nvPicPr>
          <p:cNvPr id="25" name="Image 0" descr="Logo_2024_-_Fundo_Removi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Respostas rápidas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234440" y="1554480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234440" y="155448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874520" y="1417320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2103120" y="1417320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Contribuição sobre Bens e Serviços.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234440" y="2395728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1234440" y="239572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874520" y="2258568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2103120" y="2258568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Permite, conforme as regras, usar créditos para compensar débitos.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234440" y="3236976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1234440" y="3236976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874520" y="3099816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2103120" y="3099816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 vem de operações que permitem sua apropriação; débito, das saídas.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1234440" y="4078224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1234440" y="407822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874520" y="3941064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2103120" y="3941064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Não. O impacto varia conforme a realidade da empresa.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234440" y="4919472"/>
            <a:ext cx="475488" cy="47548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1234440" y="491947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1874520" y="4782312"/>
            <a:ext cx="9326880" cy="749808"/>
          </a:xfrm>
          <a:prstGeom prst="roundRect">
            <a:avLst>
              <a:gd name="adj" fmla="val 975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2103120" y="4782312"/>
            <a:ext cx="8869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necessariamente; é preciso analisar cada caso e as regras definitivas.</a:t>
            </a:r>
            <a:endParaRPr lang="en-US" sz="1400" dirty="0"/>
          </a:p>
        </p:txBody>
      </p:sp>
      <p:pic>
        <p:nvPicPr>
          <p:cNvPr id="25" name="Image 0" descr="Logo_2024_-_Fundo_Removi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F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194560"/>
            <a:ext cx="5486400" cy="5486400"/>
          </a:xfrm>
          <a:prstGeom prst="ellipse">
            <a:avLst/>
          </a:prstGeom>
          <a:solidFill>
            <a:srgbClr val="08154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Conclusão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234440" y="1508760"/>
            <a:ext cx="9692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400"/>
              </a:spcAft>
              <a:buSzPct val="100000"/>
              <a:buChar char="■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CBS deve ser entendida pela relação entre créditos e débitos.</a:t>
            </a:r>
            <a:endParaRPr lang="en-US" sz="1600" dirty="0"/>
          </a:p>
          <a:p>
            <a:pPr marL="228600" indent="-228600">
              <a:spcAft>
                <a:spcPts val="1400"/>
              </a:spcAft>
              <a:buSzPct val="100000"/>
              <a:buChar char="■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impacto não será necessariamente igual para todos os regimes.</a:t>
            </a:r>
            <a:endParaRPr lang="en-US" sz="1600" dirty="0"/>
          </a:p>
          <a:p>
            <a:pPr marL="228600" indent="-228600">
              <a:spcAft>
                <a:spcPts val="1400"/>
              </a:spcAft>
              <a:buSzPct val="100000"/>
              <a:buChar char="■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empresa precisa avaliar sua própria realidade.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234440" y="3429000"/>
            <a:ext cx="9692640" cy="868680"/>
          </a:xfrm>
          <a:prstGeom prst="roundRect">
            <a:avLst>
              <a:gd name="adj" fmla="val 8421"/>
            </a:avLst>
          </a:prstGeom>
          <a:solidFill>
            <a:srgbClr val="08154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1600200" y="3429000"/>
            <a:ext cx="8961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FA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“Não olhe apenas para a alíquota; olhe para o efeito final na empresa.”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234440" y="4480560"/>
            <a:ext cx="9692640" cy="868680"/>
          </a:xfrm>
          <a:prstGeom prst="roundRect">
            <a:avLst>
              <a:gd name="adj" fmla="val 8421"/>
            </a:avLst>
          </a:prstGeom>
          <a:solidFill>
            <a:srgbClr val="08154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1600200" y="4480560"/>
            <a:ext cx="8961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FA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“Simule como sua empresa estará em 2027 (CBS) e depois em 2029 (IBS).”</a:t>
            </a:r>
            <a:endParaRPr lang="en-US" sz="1500" dirty="0"/>
          </a:p>
        </p:txBody>
      </p:sp>
      <p:pic>
        <p:nvPicPr>
          <p:cNvPr id="10" name="Image 0" descr="Logo_2024_-_Fundo_Removi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EB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EB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6949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é a CBS?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75320" y="1234440"/>
            <a:ext cx="3429000" cy="4160520"/>
          </a:xfrm>
          <a:prstGeom prst="roundRect">
            <a:avLst>
              <a:gd name="adj" fmla="val 3200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212580" y="1874520"/>
            <a:ext cx="1554480" cy="1554480"/>
          </a:xfrm>
          <a:prstGeom prst="ellipse">
            <a:avLst/>
          </a:prstGeom>
          <a:solidFill>
            <a:srgbClr val="0B1F63"/>
          </a:solidFill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7" name="Image 0" descr="icon_land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480" y="2217420"/>
            <a:ext cx="868680" cy="8686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75320" y="361188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TRIBUTO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980694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98982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1017270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Logo_2024_-_Fundo_Removid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12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234440" y="1600200"/>
            <a:ext cx="67208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CBS significa Contribuição sobre Bens e Serviços.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um tributo relacionado às operações com bens e serviços.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conceito central é o funcionamento pelo modelo não cumulativo.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análise deve considerar não apenas a alíquota, mas também créditos e débitos.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6949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Como funciona o regime não cumulativo?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75320" y="1234440"/>
            <a:ext cx="3429000" cy="4160520"/>
          </a:xfrm>
          <a:prstGeom prst="roundRect">
            <a:avLst>
              <a:gd name="adj" fmla="val 3200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212580" y="1874520"/>
            <a:ext cx="1554480" cy="1554480"/>
          </a:xfrm>
          <a:prstGeom prst="ellipse">
            <a:avLst/>
          </a:prstGeom>
          <a:solidFill>
            <a:srgbClr val="0B1F63"/>
          </a:solidFill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7" name="Image 0" descr="icon_exchan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480" y="2217420"/>
            <a:ext cx="868680" cy="8686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75320" y="361188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FLUXO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980694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98982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1017270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Logo_2024_-_Fundo_Removid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12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234440" y="1600200"/>
            <a:ext cx="67208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empresa pode ter créditos relacionados às operações anteriores, conforme as regras aplicáveis.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 vendas, são apurados débitos.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apuração, os créditos permitidos podem reduzir os débitos.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Fórmula simplificada: CBS a pagar = Débitos – Créditos.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Fluxo simplificado da CBS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1691640"/>
            <a:ext cx="2331720" cy="1371600"/>
          </a:xfrm>
          <a:prstGeom prst="roundRect">
            <a:avLst>
              <a:gd name="adj" fmla="val 6667"/>
            </a:avLst>
          </a:prstGeom>
          <a:solidFill>
            <a:srgbClr val="EAF5FC"/>
          </a:solidFill>
          <a:ln w="19050">
            <a:solidFill>
              <a:srgbClr val="3FA9D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685800" y="1892808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2404872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possível crédito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017520" y="2103120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➜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520440" y="1691640"/>
            <a:ext cx="2331720" cy="1371600"/>
          </a:xfrm>
          <a:prstGeom prst="roundRect">
            <a:avLst>
              <a:gd name="adj" fmla="val 6667"/>
            </a:avLst>
          </a:prstGeom>
          <a:solidFill>
            <a:srgbClr val="EAF5FC"/>
          </a:solidFill>
          <a:ln w="19050">
            <a:solidFill>
              <a:srgbClr val="3FA9D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3520440" y="1892808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VENDA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11880" y="2404872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débito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852160" y="2103120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➜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355080" y="1691640"/>
            <a:ext cx="2331720" cy="1371600"/>
          </a:xfrm>
          <a:prstGeom prst="roundRect">
            <a:avLst>
              <a:gd name="adj" fmla="val 6667"/>
            </a:avLst>
          </a:prstGeom>
          <a:solidFill>
            <a:srgbClr val="EAF5FC"/>
          </a:solidFill>
          <a:ln w="19050">
            <a:solidFill>
              <a:srgbClr val="3FA9D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355080" y="1892808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APURAÇÃO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46520" y="2404872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débitos – créditos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686800" y="2103120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➜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9189720" y="1691640"/>
            <a:ext cx="2331720" cy="1371600"/>
          </a:xfrm>
          <a:prstGeom prst="roundRect">
            <a:avLst>
              <a:gd name="adj" fmla="val 6667"/>
            </a:avLst>
          </a:prstGeom>
          <a:solidFill>
            <a:srgbClr val="0B1F63"/>
          </a:solidFill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9189720" y="1892808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CBS A PAGAR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281160" y="2404872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da apuração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85800" y="3520440"/>
            <a:ext cx="10835640" cy="1051560"/>
          </a:xfrm>
          <a:prstGeom prst="roundRect">
            <a:avLst>
              <a:gd name="adj" fmla="val 8696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960120" y="3520440"/>
            <a:ext cx="10287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Observação:  </a:t>
            </a:r>
            <a:r>
              <a:rPr lang="en-US" sz="140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mesma lógica para prestadores de serviços, mas aqui a disponibilidade de créditos é menor.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  <p:pic>
        <p:nvPicPr>
          <p:cNvPr id="23" name="Image 0" descr="Logo_2024_-_Fundo_Removi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6949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CBS e o Simples Nacional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75320" y="1234440"/>
            <a:ext cx="3429000" cy="4160520"/>
          </a:xfrm>
          <a:prstGeom prst="roundRect">
            <a:avLst>
              <a:gd name="adj" fmla="val 3200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212580" y="1874520"/>
            <a:ext cx="1554480" cy="1554480"/>
          </a:xfrm>
          <a:prstGeom prst="ellipse">
            <a:avLst/>
          </a:prstGeom>
          <a:solidFill>
            <a:srgbClr val="0B1F63"/>
          </a:solidFill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7" name="Image 0" descr="icon_buil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480" y="2217420"/>
            <a:ext cx="868680" cy="8686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75320" y="361188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980694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98982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1017270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Logo_2024_-_Fundo_Removid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12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234440" y="1600200"/>
            <a:ext cx="67208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Simples Nacional possui tratamento próprio.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importante separar o regime normal do chamado regime híbrido.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empresa deve avaliar como os créditos e as operações afetam sua realidade.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recomendável analisar o impacto somente pela alíquota.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6949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CBS: Lucro Presumido e Lucro Real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75320" y="1234440"/>
            <a:ext cx="3429000" cy="4160520"/>
          </a:xfrm>
          <a:prstGeom prst="roundRect">
            <a:avLst>
              <a:gd name="adj" fmla="val 3200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212580" y="1874520"/>
            <a:ext cx="1554480" cy="1554480"/>
          </a:xfrm>
          <a:prstGeom prst="ellipse">
            <a:avLst/>
          </a:prstGeom>
          <a:solidFill>
            <a:srgbClr val="0B1F63"/>
          </a:solidFill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7" name="Image 0" descr="icon_buil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480" y="2217420"/>
            <a:ext cx="868680" cy="8686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75320" y="361188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980694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98982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1017270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Logo_2024_-_Fundo_Removid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12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234440" y="1600200"/>
            <a:ext cx="67208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Também é necessário observar o funcionamento dos créditos e débitos.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Entradas → possíveis créditos, conforme as regras.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Saídas → débitos.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tratamento pode variar conforme o regime e as características da operação.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Comparação dos regimes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1600200"/>
            <a:ext cx="5212080" cy="1783080"/>
          </a:xfrm>
          <a:prstGeom prst="roundRect">
            <a:avLst>
              <a:gd name="adj" fmla="val 5128"/>
            </a:avLst>
          </a:prstGeom>
          <a:solidFill>
            <a:srgbClr val="EAF5FC"/>
          </a:solidFill>
          <a:ln/>
          <a:effectLst>
            <a:outerShdw blurRad="76200" dist="25400" dir="5400000" algn="bl" rotWithShape="0">
              <a:srgbClr val="1A1A2E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41832" y="1856232"/>
            <a:ext cx="384048" cy="384048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941832" y="185623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463040" y="1801368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Simples Nacional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78408" y="2377440"/>
            <a:ext cx="462686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Tratamento próprio; avaliar impacto e créditos.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217920" y="1600200"/>
            <a:ext cx="5212080" cy="1783080"/>
          </a:xfrm>
          <a:prstGeom prst="roundRect">
            <a:avLst>
              <a:gd name="adj" fmla="val 5128"/>
            </a:avLst>
          </a:prstGeom>
          <a:solidFill>
            <a:srgbClr val="EAF5FC"/>
          </a:solidFill>
          <a:ln/>
          <a:effectLst>
            <a:outerShdw blurRad="76200" dist="25400" dir="5400000" algn="bl" rotWithShape="0">
              <a:srgbClr val="1A1A2E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6473952" y="1856232"/>
            <a:ext cx="384048" cy="384048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6473952" y="185623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995160" y="1801368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Simples Nacional Híbrido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510528" y="2377440"/>
            <a:ext cx="462686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Analisar características específicas e créditos.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85800" y="3703320"/>
            <a:ext cx="5212080" cy="1783080"/>
          </a:xfrm>
          <a:prstGeom prst="roundRect">
            <a:avLst>
              <a:gd name="adj" fmla="val 5128"/>
            </a:avLst>
          </a:prstGeom>
          <a:solidFill>
            <a:srgbClr val="EAF5FC"/>
          </a:solidFill>
          <a:ln/>
          <a:effectLst>
            <a:outerShdw blurRad="76200" dist="25400" dir="5400000" algn="bl" rotWithShape="0">
              <a:srgbClr val="1A1A2E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941832" y="3959352"/>
            <a:ext cx="384048" cy="384048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941832" y="39593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63040" y="3904488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Lucro Presumido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78408" y="4480560"/>
            <a:ext cx="462686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Observar regras da CBS e efeitos de créditos/débitos.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217920" y="3703320"/>
            <a:ext cx="5212080" cy="1783080"/>
          </a:xfrm>
          <a:prstGeom prst="roundRect">
            <a:avLst>
              <a:gd name="adj" fmla="val 5128"/>
            </a:avLst>
          </a:prstGeom>
          <a:solidFill>
            <a:srgbClr val="EAF5FC"/>
          </a:solidFill>
          <a:ln/>
          <a:effectLst>
            <a:outerShdw blurRad="76200" dist="25400" dir="5400000" algn="bl" rotWithShape="0">
              <a:srgbClr val="1A1A2E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6473952" y="3959352"/>
            <a:ext cx="384048" cy="384048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6473952" y="39593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995160" y="3904488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Lucro Real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510528" y="4480560"/>
            <a:ext cx="462686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 ao regime não cumulativo e ao controle de créditos/débitos.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  <p:pic>
        <p:nvPicPr>
          <p:cNvPr id="26" name="Image 0" descr="Logo_2024_-_Fundo_Removi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6949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Haverá aumento da carga tributária?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75320" y="1234440"/>
            <a:ext cx="3429000" cy="4160520"/>
          </a:xfrm>
          <a:prstGeom prst="roundRect">
            <a:avLst>
              <a:gd name="adj" fmla="val 3200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212580" y="1874520"/>
            <a:ext cx="1554480" cy="1554480"/>
          </a:xfrm>
          <a:prstGeom prst="ellipse">
            <a:avLst/>
          </a:prstGeom>
          <a:solidFill>
            <a:srgbClr val="0B1F63"/>
          </a:solidFill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7" name="Image 0" descr="icon_chart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480" y="2217420"/>
            <a:ext cx="868680" cy="8686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75320" y="361188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980694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98982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1017270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Logo_2024_-_Fundo_Removid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12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234440" y="1600200"/>
            <a:ext cx="67208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4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possível afirmar que todas as empresas terão aumento ou redução.</a:t>
            </a:r>
            <a:endParaRPr lang="en-US" sz="1550" dirty="0"/>
          </a:p>
          <a:p>
            <a:pPr marL="228600" indent="-228600">
              <a:spcAft>
                <a:spcPts val="14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impacto depende de atividade, regime tributário, compras, vendas e créditos.</a:t>
            </a:r>
            <a:endParaRPr lang="en-US" sz="1550" dirty="0"/>
          </a:p>
          <a:p>
            <a:pPr marL="228600" indent="-228600">
              <a:spcAft>
                <a:spcPts val="1400"/>
              </a:spcAft>
              <a:buSzPct val="100000"/>
              <a:buChar char="■"/>
            </a:pPr>
            <a:r>
              <a:rPr lang="en-US" sz="15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regras definitivas de implantação também serão determinantes.</a:t>
            </a:r>
            <a:endParaRPr lang="en-US" sz="1550" dirty="0"/>
          </a:p>
        </p:txBody>
      </p:sp>
      <p:sp>
        <p:nvSpPr>
          <p:cNvPr id="16" name="Shape 12"/>
          <p:cNvSpPr/>
          <p:nvPr/>
        </p:nvSpPr>
        <p:spPr>
          <a:xfrm>
            <a:off x="1234440" y="4160520"/>
            <a:ext cx="6720840" cy="868680"/>
          </a:xfrm>
          <a:prstGeom prst="roundRect">
            <a:avLst>
              <a:gd name="adj" fmla="val 8421"/>
            </a:avLst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Text 13"/>
          <p:cNvSpPr/>
          <p:nvPr/>
        </p:nvSpPr>
        <p:spPr>
          <a:xfrm>
            <a:off x="1463040" y="4160520"/>
            <a:ext cx="6309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Conclusão:  </a:t>
            </a: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empresa deverá fazer sua própria simulação.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12064" cy="512064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34440" y="438912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a empresa deve acompanhar?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75320" y="1234440"/>
            <a:ext cx="3429000" cy="4160520"/>
          </a:xfrm>
          <a:prstGeom prst="roundRect">
            <a:avLst>
              <a:gd name="adj" fmla="val 3200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9212580" y="1874520"/>
            <a:ext cx="1554480" cy="1554480"/>
          </a:xfrm>
          <a:prstGeom prst="ellipse">
            <a:avLst/>
          </a:prstGeom>
          <a:solidFill>
            <a:srgbClr val="0B1F63"/>
          </a:solidFill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7" name="Image 0" descr="icon_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480" y="2217420"/>
            <a:ext cx="868680" cy="8686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75320" y="361188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980694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98982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10172700" y="4160520"/>
            <a:ext cx="64008" cy="64008"/>
          </a:xfrm>
          <a:prstGeom prst="ellipse">
            <a:avLst/>
          </a:prstGeom>
          <a:solidFill>
            <a:srgbClr val="3FA9D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Shape 9"/>
          <p:cNvSpPr/>
          <p:nvPr/>
        </p:nvSpPr>
        <p:spPr>
          <a:xfrm>
            <a:off x="1234440" y="1691640"/>
            <a:ext cx="6720840" cy="868680"/>
          </a:xfrm>
          <a:prstGeom prst="roundRect">
            <a:avLst>
              <a:gd name="adj" fmla="val 8421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Shape 10"/>
          <p:cNvSpPr/>
          <p:nvPr/>
        </p:nvSpPr>
        <p:spPr>
          <a:xfrm>
            <a:off x="1399032" y="1906524"/>
            <a:ext cx="438912" cy="438912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4" name="Image 1" descr="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320" y="1924812"/>
            <a:ext cx="402336" cy="40233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011680" y="1691640"/>
            <a:ext cx="5806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Regulamentação e regras definitivas.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234440" y="2670048"/>
            <a:ext cx="67208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Shape 13"/>
          <p:cNvSpPr/>
          <p:nvPr/>
        </p:nvSpPr>
        <p:spPr>
          <a:xfrm>
            <a:off x="1399032" y="2884932"/>
            <a:ext cx="438912" cy="438912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8" name="Image 2" descr="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320" y="2903220"/>
            <a:ext cx="402336" cy="40233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2011680" y="2670048"/>
            <a:ext cx="5806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 de apuração dos créditos e débitos.</a:t>
            </a:r>
            <a:endParaRPr lang="en-US" sz="1450" dirty="0"/>
          </a:p>
        </p:txBody>
      </p:sp>
      <p:sp>
        <p:nvSpPr>
          <p:cNvPr id="20" name="Shape 15"/>
          <p:cNvSpPr/>
          <p:nvPr/>
        </p:nvSpPr>
        <p:spPr>
          <a:xfrm>
            <a:off x="1234440" y="3648456"/>
            <a:ext cx="6720840" cy="868680"/>
          </a:xfrm>
          <a:prstGeom prst="roundRect">
            <a:avLst>
              <a:gd name="adj" fmla="val 8421"/>
            </a:avLst>
          </a:prstGeom>
          <a:solidFill>
            <a:srgbClr val="EAF5F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1" name="Shape 16"/>
          <p:cNvSpPr/>
          <p:nvPr/>
        </p:nvSpPr>
        <p:spPr>
          <a:xfrm>
            <a:off x="1399032" y="3863340"/>
            <a:ext cx="438912" cy="438912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2" name="Image 3" descr="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320" y="3881628"/>
            <a:ext cx="402336" cy="40233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2011680" y="3648456"/>
            <a:ext cx="5806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por atividade e regime tributário.</a:t>
            </a:r>
            <a:endParaRPr lang="en-US" sz="1450" dirty="0"/>
          </a:p>
        </p:txBody>
      </p:sp>
      <p:sp>
        <p:nvSpPr>
          <p:cNvPr id="24" name="Shape 18"/>
          <p:cNvSpPr/>
          <p:nvPr/>
        </p:nvSpPr>
        <p:spPr>
          <a:xfrm>
            <a:off x="1234440" y="4626864"/>
            <a:ext cx="67208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5" name="Shape 19"/>
          <p:cNvSpPr/>
          <p:nvPr/>
        </p:nvSpPr>
        <p:spPr>
          <a:xfrm>
            <a:off x="1399032" y="4841748"/>
            <a:ext cx="438912" cy="438912"/>
          </a:xfrm>
          <a:prstGeom prst="ellipse">
            <a:avLst/>
          </a:prstGeom>
          <a:solidFill>
            <a:srgbClr val="0B1F63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6" name="Image 4" descr="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320" y="4860036"/>
            <a:ext cx="402336" cy="40233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2011680" y="4626864"/>
            <a:ext cx="5806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242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 tributário e simulações antes da tomada de decisão.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1234440" y="5806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Material-base: roteiro anexo  |  Atualização conceitual: Receita Federal, 2026</a:t>
            </a:r>
            <a:endParaRPr lang="en-US" sz="1000" dirty="0"/>
          </a:p>
        </p:txBody>
      </p:sp>
      <p:pic>
        <p:nvPicPr>
          <p:cNvPr id="29" name="Image 5" descr="Logo_2024_-_Fundo_Removid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6291072"/>
            <a:ext cx="329184" cy="329184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868680" y="6309360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MRHenrique Assessoria Contábil e Avaliações Periciais</a:t>
            </a:r>
            <a:endParaRPr lang="en-US" sz="900" dirty="0"/>
          </a:p>
        </p:txBody>
      </p:sp>
      <p:sp>
        <p:nvSpPr>
          <p:cNvPr id="31" name="Text 23"/>
          <p:cNvSpPr/>
          <p:nvPr/>
        </p:nvSpPr>
        <p:spPr>
          <a:xfrm>
            <a:off x="10908792" y="630936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073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815</Words>
  <Application>Microsoft Office PowerPoint</Application>
  <PresentationFormat>Widescreen</PresentationFormat>
  <Paragraphs>149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Marcelo Rabelo Henrique</cp:lastModifiedBy>
  <cp:revision>1</cp:revision>
  <dcterms:created xsi:type="dcterms:W3CDTF">2026-09-10T00:19:13Z</dcterms:created>
  <dcterms:modified xsi:type="dcterms:W3CDTF">2026-09-10T00:25:56Z</dcterms:modified>
</cp:coreProperties>
</file>